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7" r:id="rId2"/>
    <p:sldId id="270" r:id="rId3"/>
    <p:sldId id="258" r:id="rId4"/>
    <p:sldId id="267" r:id="rId5"/>
    <p:sldId id="261" r:id="rId6"/>
    <p:sldId id="262" r:id="rId7"/>
    <p:sldId id="263" r:id="rId8"/>
    <p:sldId id="264" r:id="rId9"/>
    <p:sldId id="265" r:id="rId10"/>
    <p:sldId id="266" r:id="rId11"/>
    <p:sldId id="269" r:id="rId12"/>
    <p:sldId id="268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58" autoAdjust="0"/>
  </p:normalViewPr>
  <p:slideViewPr>
    <p:cSldViewPr>
      <p:cViewPr varScale="1">
        <p:scale>
          <a:sx n="81" d="100"/>
          <a:sy n="81" d="100"/>
        </p:scale>
        <p:origin x="-1013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pokushhhhhhhhhhhhhhhhhhhhhhhhhhhhhhhhhhhhhhhhhhhhhhhhhhh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9D13ED-78FC-4F28-9B74-805AC54CFCF1}" type="datetimeFigureOut">
              <a:rPr lang="cs-CZ" smtClean="0"/>
              <a:pPr/>
              <a:t>11.7.2014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A83FCC-C9F3-450D-AE4F-8CC5F1E065D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5279313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pokushhhhhhhhhhhhhhhhhhhhhhhhhhhhhhhhhhhhhhhhhhhhhhhhhhh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02F467-FF6B-4DA5-838E-F624E5B1AFF0}" type="datetimeFigureOut">
              <a:rPr lang="cs-CZ" smtClean="0"/>
              <a:pPr/>
              <a:t>11.7.2014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3681B9-6F27-48C0-93AE-5D3719D20F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20519051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681B9-6F27-48C0-93AE-5D3719D20FF2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pokushhhhhhhhhhhhhhhhhhhhhhhhhhhhhhhhhhhhhhhhhhhhhhhhhhh</a:t>
            </a:r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681B9-6F27-48C0-93AE-5D3719D20FF2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pokushhhhhhhhhhhhhhhhhhhhhhhhhhhhhhhhhhhhhhhhhhhhhhhhhhh</a:t>
            </a:r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681B9-6F27-48C0-93AE-5D3719D20FF2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pokushhhhhhhhhhhhhhhhhhhhhhhhhhhhhhhhhhhhhhhhhhhhhhhhhhh</a:t>
            </a:r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681B9-6F27-48C0-93AE-5D3719D20FF2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pokushhhhhhhhhhhhhhhhhhhhhhhhhhhhhhhhhhhhhhhhhhhhhhhhhhh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681B9-6F27-48C0-93AE-5D3719D20FF2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pokushhhhhhhhhhhhhhhhhhhhhhhhhhhhhhhhhhhhhhhhhhhhhhhhhhh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681B9-6F27-48C0-93AE-5D3719D20FF2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pokushhhhhhhhhhhhhhhhhhhhhhhhhhhhhhhhhhhhhhhhhhhhhhhhhhh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681B9-6F27-48C0-93AE-5D3719D20FF2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pokushhhhhhhhhhhhhhhhhhhhhhhhhhhhhhhhhhhhhhhhhhhhhhhhhhh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681B9-6F27-48C0-93AE-5D3719D20FF2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pokushhhhhhhhhhhhhhhhhhhhhhhhhhhhhhhhhhhhhhhhhhhhhhhhhhh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681B9-6F27-48C0-93AE-5D3719D20FF2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pokushhhhhhhhhhhhhhhhhhhhhhhhhhhhhhhhhhhhhhhhhhhhhhhhhhh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681B9-6F27-48C0-93AE-5D3719D20FF2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pokushhhhhhhhhhhhhhhhhhhhhhhhhhhhhhhhhhhhhhhhhhhhhhhhhhh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681B9-6F27-48C0-93AE-5D3719D20FF2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pokushhhhhhhhhhhhhhhhhhhhhhhhhhhhhhhhhhhhhhhhhhhhhhhhhhh</a:t>
            </a:r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681B9-6F27-48C0-93AE-5D3719D20FF2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pokushhhhhhhhhhhhhhhhhhhhhhhhhhhhhhhhhhhhhhhhhhhhhhhhhhh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F979D-9018-46DC-8E34-879953B8B352}" type="datetime1">
              <a:rPr lang="cs-CZ" smtClean="0"/>
              <a:pPr/>
              <a:t>11.7.2014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AFC74-FEBD-4007-8BDD-149E8A6D829E}" type="datetime1">
              <a:rPr lang="cs-CZ" smtClean="0"/>
              <a:pPr/>
              <a:t>11.7.2014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78C42-50D1-467A-9AAC-5AD16F0A9FF4}" type="datetime1">
              <a:rPr lang="cs-CZ" smtClean="0"/>
              <a:pPr/>
              <a:t>11.7.2014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15DBE-92F9-4FFD-81D5-AF9FD8893A60}" type="datetime1">
              <a:rPr lang="cs-CZ" smtClean="0"/>
              <a:pPr/>
              <a:t>11.7.2014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2C922-147A-4E50-87C0-3FBB23E97BB2}" type="datetime1">
              <a:rPr lang="cs-CZ" smtClean="0"/>
              <a:pPr/>
              <a:t>11.7.2014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882E7-5DBB-44CB-B6FE-B5475C4861EE}" type="datetime1">
              <a:rPr lang="cs-CZ" smtClean="0"/>
              <a:pPr/>
              <a:t>11.7.2014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7E735-2318-429D-A6DB-9DC6FCAD63E3}" type="datetime1">
              <a:rPr lang="cs-CZ" smtClean="0"/>
              <a:pPr/>
              <a:t>11.7.2014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61CDA-9D3A-41DF-9ACD-6D950C71FCAD}" type="datetime1">
              <a:rPr lang="cs-CZ" smtClean="0"/>
              <a:pPr/>
              <a:t>11.7.2014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A63D9-C60B-4290-B4FF-7FEB71C2A346}" type="datetime1">
              <a:rPr lang="cs-CZ" smtClean="0"/>
              <a:pPr/>
              <a:t>11.7.2014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D81C7-B07E-4FBB-A24B-A295B673D660}" type="datetime1">
              <a:rPr lang="cs-CZ" smtClean="0"/>
              <a:pPr/>
              <a:t>11.7.2014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784C5-EF1F-4A59-BC20-F98C9FB1487E}" type="datetime1">
              <a:rPr lang="cs-CZ" smtClean="0"/>
              <a:pPr/>
              <a:t>11.7.2014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B2318-3036-4D7C-AFCC-44DEAA3288F4}" type="datetime1">
              <a:rPr lang="cs-CZ" smtClean="0"/>
              <a:pPr/>
              <a:t>11.7.2014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34678"/>
            <a:ext cx="7931224" cy="70609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Správa počítačových sítí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40000"/>
            <a:ext cx="7920880" cy="3556992"/>
          </a:xfrm>
        </p:spPr>
        <p:txBody>
          <a:bodyPr>
            <a:normAutofit/>
          </a:bodyPr>
          <a:lstStyle/>
          <a:p>
            <a:r>
              <a:rPr lang="cs-CZ" sz="1400" b="1" dirty="0" smtClean="0">
                <a:solidFill>
                  <a:srgbClr val="002060"/>
                </a:solidFill>
              </a:rPr>
              <a:t>Nabízíme vám jak kompletní správu vašich informačních technologií, tak zajištění provozu pouze určité vámi určené části. Jedná se především o následující činnosti</a:t>
            </a:r>
            <a:r>
              <a:rPr lang="cs-CZ" sz="1400" dirty="0" smtClean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endParaRPr lang="cs-CZ" sz="1400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Správa domény a serverů/</a:t>
            </a:r>
            <a:r>
              <a:rPr lang="cs-CZ" sz="1400" dirty="0" err="1" smtClean="0"/>
              <a:t>Active</a:t>
            </a:r>
            <a:r>
              <a:rPr lang="cs-CZ" sz="1400" dirty="0" smtClean="0"/>
              <a:t> </a:t>
            </a:r>
            <a:r>
              <a:rPr lang="cs-CZ" sz="1400" dirty="0" err="1" smtClean="0"/>
              <a:t>directory</a:t>
            </a:r>
            <a:endParaRPr lang="cs-CZ" sz="1400" dirty="0" smtClean="0"/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Správa přepínačů/</a:t>
            </a:r>
            <a:r>
              <a:rPr lang="cs-CZ" sz="1400" dirty="0" err="1" smtClean="0"/>
              <a:t>switchů</a:t>
            </a:r>
            <a:r>
              <a:rPr lang="cs-CZ" sz="1400" dirty="0" smtClean="0"/>
              <a:t>, směrovačů/</a:t>
            </a:r>
            <a:r>
              <a:rPr lang="cs-CZ" sz="1400" dirty="0" err="1" smtClean="0"/>
              <a:t>routerů</a:t>
            </a:r>
            <a:r>
              <a:rPr lang="cs-CZ" sz="1400" dirty="0" smtClean="0"/>
              <a:t>, přístupových bodů/</a:t>
            </a:r>
            <a:r>
              <a:rPr lang="cs-CZ" sz="1400" dirty="0" err="1" smtClean="0"/>
              <a:t>access</a:t>
            </a:r>
            <a:r>
              <a:rPr lang="cs-CZ" sz="1400" dirty="0" smtClean="0"/>
              <a:t> pointů, rozvaděčů/racků a dalších prvků (např. kabeláže)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Správa stanic a periferií: Počítače, tencí klienti, tiskárny, </a:t>
            </a:r>
            <a:r>
              <a:rPr lang="cs-CZ" sz="1400" dirty="0" err="1" smtClean="0"/>
              <a:t>print</a:t>
            </a:r>
            <a:r>
              <a:rPr lang="cs-CZ" sz="1400" dirty="0" smtClean="0"/>
              <a:t> servery, čtečky čárového kódu, projektory, zálohovací jednotky apod.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Příprava podnikových prezentací automaticky běžících na velkoplošných obrazovkách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Dohledový software vyvinutý naší firmou hlídá funkčnost prvků sítě, správnost určených dat a stav záloh</a:t>
            </a:r>
          </a:p>
          <a:p>
            <a:pPr>
              <a:buFont typeface="Wingdings" pitchFamily="2" charset="2"/>
              <a:buChar char="Ø"/>
            </a:pPr>
            <a:endParaRPr lang="cs-CZ" sz="1400" b="1" dirty="0" smtClean="0"/>
          </a:p>
          <a:p>
            <a:pPr>
              <a:buFont typeface="Wingdings" pitchFamily="2" charset="2"/>
              <a:buChar char="Ø"/>
            </a:pPr>
            <a:endParaRPr lang="cs-CZ" sz="1400" dirty="0" smtClean="0"/>
          </a:p>
          <a:p>
            <a:endParaRPr lang="cs-CZ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88640"/>
            <a:ext cx="1224135" cy="364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5" descr="imagesCAYAC2F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85210" y="5263088"/>
            <a:ext cx="1973580" cy="147828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34678"/>
            <a:ext cx="7931224" cy="706090"/>
          </a:xfrm>
        </p:spPr>
        <p:txBody>
          <a:bodyPr>
            <a:normAutofit fontScale="90000"/>
          </a:bodyPr>
          <a:lstStyle/>
          <a:p>
            <a:r>
              <a:rPr lang="cs-CZ" dirty="0"/>
              <a:t>Udržování znalostní </a:t>
            </a:r>
            <a:r>
              <a:rPr lang="cs-CZ" dirty="0" smtClean="0"/>
              <a:t>databáze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40000"/>
            <a:ext cx="7920880" cy="1268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300" b="1" dirty="0">
                <a:solidFill>
                  <a:srgbClr val="002060"/>
                </a:solidFill>
              </a:rPr>
              <a:t>Pro udržování znalostní databáze používáme vlastní programové vybavení </a:t>
            </a:r>
            <a:r>
              <a:rPr lang="cs-CZ" sz="1300" b="1" dirty="0" err="1">
                <a:solidFill>
                  <a:srgbClr val="002060"/>
                </a:solidFill>
              </a:rPr>
              <a:t>Information</a:t>
            </a:r>
            <a:r>
              <a:rPr lang="cs-CZ" sz="1300" b="1" dirty="0">
                <a:solidFill>
                  <a:srgbClr val="002060"/>
                </a:solidFill>
              </a:rPr>
              <a:t> </a:t>
            </a:r>
            <a:r>
              <a:rPr lang="cs-CZ" sz="1300" b="1" dirty="0" err="1">
                <a:solidFill>
                  <a:srgbClr val="002060"/>
                </a:solidFill>
              </a:rPr>
              <a:t>Directory</a:t>
            </a:r>
            <a:r>
              <a:rPr lang="cs-CZ" sz="1300" b="1" dirty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endParaRPr lang="cs-CZ" sz="1300" b="1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Program spravuje tuto databázi, v níž je možno vyhledávat podle klíčových slov a rychle přecházet k příslušným řešením</a:t>
            </a:r>
          </a:p>
          <a:p>
            <a:endParaRPr lang="cs-CZ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88640"/>
            <a:ext cx="1224135" cy="364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6064" y="2420889"/>
            <a:ext cx="6804248" cy="41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34678"/>
            <a:ext cx="7931224" cy="706090"/>
          </a:xfrm>
        </p:spPr>
        <p:txBody>
          <a:bodyPr>
            <a:normAutofit fontScale="90000"/>
          </a:bodyPr>
          <a:lstStyle/>
          <a:p>
            <a:r>
              <a:rPr lang="cs-CZ" dirty="0"/>
              <a:t>Podpora </a:t>
            </a:r>
            <a:r>
              <a:rPr lang="cs-CZ" dirty="0" smtClean="0"/>
              <a:t>uživatelů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40000"/>
            <a:ext cx="7920880" cy="3556992"/>
          </a:xfrm>
        </p:spPr>
        <p:txBody>
          <a:bodyPr>
            <a:normAutofit/>
          </a:bodyPr>
          <a:lstStyle/>
          <a:p>
            <a:r>
              <a:rPr lang="cs-CZ" sz="1400" b="1" dirty="0" smtClean="0">
                <a:solidFill>
                  <a:srgbClr val="002060"/>
                </a:solidFill>
              </a:rPr>
              <a:t>Do této kapitoly patří tyto činnosti:</a:t>
            </a:r>
          </a:p>
          <a:p>
            <a:endParaRPr lang="cs-CZ" sz="1400" b="1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Vytváření nových uživatelských účtů v </a:t>
            </a:r>
            <a:r>
              <a:rPr lang="cs-CZ" sz="1400" dirty="0" err="1" smtClean="0"/>
              <a:t>Active</a:t>
            </a:r>
            <a:r>
              <a:rPr lang="cs-CZ" sz="1400" dirty="0" smtClean="0"/>
              <a:t> </a:t>
            </a:r>
            <a:r>
              <a:rPr lang="cs-CZ" sz="1400" dirty="0" err="1" smtClean="0"/>
              <a:t>Directory</a:t>
            </a:r>
            <a:r>
              <a:rPr lang="cs-CZ" sz="1400" dirty="0" smtClean="0"/>
              <a:t> a poštovních schránek na Exchange Serveru, popřípadě v dalších specializovaných programech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Seznámení nových uživatelů se způsobem využívání výpočetní techniky v dotčené síti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Konfigurace uživatelských profilů včetně programů a zařízení, které budou provozovat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Nastavování přístupových práv a přidělování kvót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Výpomoc se zálohováním uživatelských dat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Řešení problémů, na které uživatelé narazí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Blokace účtů uživatelů, kteří opustili firmu vlastníka sítě 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Archivace dat starých uživatelů</a:t>
            </a:r>
            <a:endParaRPr lang="cs-CZ" sz="1400" b="1" dirty="0" smtClean="0"/>
          </a:p>
          <a:p>
            <a:pPr>
              <a:buFont typeface="Wingdings" pitchFamily="2" charset="2"/>
              <a:buChar char="Ø"/>
            </a:pPr>
            <a:endParaRPr lang="cs-CZ" sz="1400" dirty="0" smtClean="0"/>
          </a:p>
          <a:p>
            <a:pPr>
              <a:buNone/>
            </a:pPr>
            <a:endParaRPr lang="cs-CZ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88640"/>
            <a:ext cx="1224135" cy="364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8610644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7931224" cy="70609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Naše zásady při správě sítí</a:t>
            </a:r>
            <a:endParaRPr lang="cs-CZ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88640"/>
            <a:ext cx="1224135" cy="364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Podnadpis 2"/>
          <p:cNvSpPr txBox="1">
            <a:spLocks/>
          </p:cNvSpPr>
          <p:nvPr/>
        </p:nvSpPr>
        <p:spPr>
          <a:xfrm>
            <a:off x="1222412" y="1844824"/>
            <a:ext cx="6400800" cy="648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s-CZ" sz="1300" b="1" dirty="0">
                <a:solidFill>
                  <a:srgbClr val="002060"/>
                </a:solidFill>
              </a:rPr>
              <a:t>Za účelem eliminace rušivých vlivů při provozu počítačových sítí je vhodné dodržovat následující zásady: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83568" y="2708920"/>
            <a:ext cx="77768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dirty="0" smtClean="0"/>
              <a:t> Zařízení pravidelně restartovat nejlépe automaticky podle připraveného plánu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 Pravidelně zálohovat a testovat funkčnost záloh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 Monitorovat stav zařízení a programového vybavení tak, aby se o problému 	správce dozvěděl dříve, než uživatel</a:t>
            </a:r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 Vést přiměřenou dokumentaci, která velmi zrychluje řešení krizových situací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42310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34678"/>
            <a:ext cx="7931224" cy="70609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Správa počítačových sítí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40000"/>
            <a:ext cx="7920880" cy="35569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1400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Příprava </a:t>
            </a:r>
            <a:r>
              <a:rPr lang="cs-CZ" sz="1400" dirty="0" smtClean="0"/>
              <a:t>havarijních plánů/</a:t>
            </a:r>
            <a:r>
              <a:rPr lang="cs-CZ" sz="1400" dirty="0" err="1" smtClean="0"/>
              <a:t>Disaster</a:t>
            </a:r>
            <a:r>
              <a:rPr lang="cs-CZ" sz="1400" dirty="0" smtClean="0"/>
              <a:t> </a:t>
            </a:r>
            <a:r>
              <a:rPr lang="cs-CZ" sz="1400" dirty="0" err="1" smtClean="0"/>
              <a:t>Recovery</a:t>
            </a:r>
            <a:endParaRPr lang="cs-CZ" sz="1400" dirty="0" smtClean="0"/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Udržování znalostní databáze pro řešení problémů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Podpora uživatelů/</a:t>
            </a:r>
            <a:r>
              <a:rPr lang="cs-CZ" sz="1400" dirty="0" err="1" smtClean="0"/>
              <a:t>Users</a:t>
            </a:r>
            <a:r>
              <a:rPr lang="cs-CZ" sz="1400" dirty="0" smtClean="0"/>
              <a:t> support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Udržování dokumentace pro IT Audity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Vývoj řídících komponent měřících zařízení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Dodávky výpočetní techniky a nebo jednání s vašimi dodavateli IT – vyřizování reklamací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Veškerou dokumentaci jsme schopni udržovat v angličtině</a:t>
            </a:r>
          </a:p>
          <a:p>
            <a:pPr>
              <a:buFont typeface="Wingdings" pitchFamily="2" charset="2"/>
              <a:buChar char="Ø"/>
            </a:pPr>
            <a:endParaRPr lang="cs-CZ" sz="1400" b="1" dirty="0" smtClean="0"/>
          </a:p>
          <a:p>
            <a:pPr>
              <a:buFont typeface="Wingdings" pitchFamily="2" charset="2"/>
              <a:buChar char="Ø"/>
            </a:pPr>
            <a:endParaRPr lang="cs-CZ" sz="1400" dirty="0" smtClean="0"/>
          </a:p>
          <a:p>
            <a:endParaRPr lang="cs-CZ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88640"/>
            <a:ext cx="1224135" cy="364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5" descr="imagesCAYAC2FE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85210" y="5263088"/>
            <a:ext cx="1973580" cy="147828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7931224" cy="70609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Správa domény a serverů/</a:t>
            </a:r>
            <a:r>
              <a:rPr lang="cs-CZ" b="1" dirty="0" err="1" smtClean="0"/>
              <a:t>Active</a:t>
            </a:r>
            <a:r>
              <a:rPr lang="cs-CZ" b="1" dirty="0" smtClean="0"/>
              <a:t> </a:t>
            </a:r>
            <a:r>
              <a:rPr lang="cs-CZ" b="1" dirty="0" err="1" smtClean="0"/>
              <a:t>directory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060848"/>
            <a:ext cx="7920880" cy="355699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None/>
            </a:pPr>
            <a:r>
              <a:rPr lang="cs-CZ" sz="1400" b="1" dirty="0">
                <a:solidFill>
                  <a:srgbClr val="002060"/>
                </a:solidFill>
              </a:rPr>
              <a:t>Do této kapitoly spadají následující činnosti:</a:t>
            </a:r>
          </a:p>
          <a:p>
            <a:pPr>
              <a:lnSpc>
                <a:spcPct val="90000"/>
              </a:lnSpc>
              <a:buNone/>
            </a:pPr>
            <a:endParaRPr lang="cs-CZ" sz="1400" dirty="0" smtClean="0"/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cs-CZ" sz="1400" dirty="0" smtClean="0"/>
              <a:t>Řadič domény/</a:t>
            </a:r>
            <a:r>
              <a:rPr lang="cs-CZ" sz="1400" dirty="0" err="1" smtClean="0"/>
              <a:t>Active</a:t>
            </a:r>
            <a:r>
              <a:rPr lang="cs-CZ" sz="1400" dirty="0" smtClean="0"/>
              <a:t> </a:t>
            </a:r>
            <a:r>
              <a:rPr lang="cs-CZ" sz="1400" dirty="0" err="1" smtClean="0"/>
              <a:t>directory</a:t>
            </a:r>
            <a:r>
              <a:rPr lang="cs-CZ" sz="1400" dirty="0" smtClean="0"/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400" dirty="0" smtClean="0"/>
              <a:t>Správa seznamu serverů a počítačů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400" dirty="0" smtClean="0"/>
              <a:t>Správa uživatelů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400" dirty="0" smtClean="0"/>
              <a:t>Správa skupin zabezpečení a distribučních seznamů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cs-CZ" sz="1400" dirty="0" err="1" smtClean="0"/>
              <a:t>File</a:t>
            </a:r>
            <a:r>
              <a:rPr lang="cs-CZ" sz="1400" dirty="0" smtClean="0"/>
              <a:t> Server: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400" dirty="0" smtClean="0"/>
              <a:t>Správa adresářových struktur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400" dirty="0" smtClean="0"/>
              <a:t>Správa přístupových práv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400" dirty="0" smtClean="0"/>
              <a:t>Správa diskových kvót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cs-CZ" sz="1400" dirty="0" smtClean="0"/>
              <a:t>Exchange Server: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400" dirty="0" smtClean="0"/>
              <a:t>Správa poštovních schránek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cs-CZ" sz="1400" dirty="0" smtClean="0"/>
              <a:t>DHCP Server: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400" dirty="0" smtClean="0"/>
              <a:t>Vymezení rozsahu přidělovaných IP adres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400" dirty="0" smtClean="0"/>
              <a:t>Odkazy na DNS Servery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cs-CZ" sz="1400" dirty="0" smtClean="0"/>
              <a:t>DNS Server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400" dirty="0" smtClean="0"/>
              <a:t>Určení zásad směrování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400" dirty="0" smtClean="0"/>
              <a:t>Překlad adres</a:t>
            </a:r>
          </a:p>
          <a:p>
            <a:pPr>
              <a:buFont typeface="Wingdings" pitchFamily="2" charset="2"/>
              <a:buChar char="Ø"/>
            </a:pPr>
            <a:endParaRPr lang="cs-CZ" sz="1400" b="1" dirty="0" smtClean="0"/>
          </a:p>
          <a:p>
            <a:pPr>
              <a:buFont typeface="Wingdings" pitchFamily="2" charset="2"/>
              <a:buChar char="Ø"/>
            </a:pPr>
            <a:endParaRPr lang="cs-CZ" sz="1400" dirty="0" smtClean="0"/>
          </a:p>
          <a:p>
            <a:endParaRPr lang="cs-CZ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88640"/>
            <a:ext cx="1224135" cy="364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7931224" cy="70609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Správa domény a serverů/</a:t>
            </a:r>
            <a:r>
              <a:rPr lang="cs-CZ" b="1" dirty="0" err="1" smtClean="0"/>
              <a:t>Active</a:t>
            </a:r>
            <a:r>
              <a:rPr lang="cs-CZ" b="1" dirty="0" smtClean="0"/>
              <a:t> </a:t>
            </a:r>
            <a:r>
              <a:rPr lang="cs-CZ" b="1" dirty="0" err="1" smtClean="0"/>
              <a:t>directory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104256"/>
            <a:ext cx="7920880" cy="355699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cs-CZ" sz="1400" dirty="0" smtClean="0"/>
              <a:t>SQL Server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400" dirty="0" smtClean="0"/>
              <a:t>Tvorba databází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400" dirty="0" smtClean="0"/>
              <a:t>Údržba uživatelských práv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400" dirty="0" smtClean="0"/>
              <a:t>Údržba dat/Zálohování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cs-CZ" sz="1400" dirty="0" smtClean="0"/>
              <a:t>Správa síťových tiskáren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400" dirty="0" smtClean="0"/>
              <a:t>Instalace síťových tiskáren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cs-CZ" sz="1400" dirty="0" smtClean="0"/>
              <a:t>Údržba uživatelských práv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88640"/>
            <a:ext cx="1224135" cy="364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34678"/>
            <a:ext cx="7931224" cy="70609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Správa síťových prvků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40000"/>
            <a:ext cx="7920880" cy="242104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cs-CZ" sz="1300" b="1" dirty="0">
                <a:solidFill>
                  <a:srgbClr val="002060"/>
                </a:solidFill>
              </a:rPr>
              <a:t>Do této kapitoly spadá Instalace a správa přepínačů/</a:t>
            </a:r>
            <a:r>
              <a:rPr lang="cs-CZ" sz="1300" b="1" dirty="0" err="1">
                <a:solidFill>
                  <a:srgbClr val="002060"/>
                </a:solidFill>
              </a:rPr>
              <a:t>switchů</a:t>
            </a:r>
            <a:r>
              <a:rPr lang="cs-CZ" sz="1300" b="1" dirty="0">
                <a:solidFill>
                  <a:srgbClr val="002060"/>
                </a:solidFill>
              </a:rPr>
              <a:t>, směrovačů/</a:t>
            </a:r>
            <a:r>
              <a:rPr lang="cs-CZ" sz="1300" b="1" dirty="0" err="1">
                <a:solidFill>
                  <a:srgbClr val="002060"/>
                </a:solidFill>
              </a:rPr>
              <a:t>routerů</a:t>
            </a:r>
            <a:r>
              <a:rPr lang="cs-CZ" sz="1300" b="1" dirty="0">
                <a:solidFill>
                  <a:srgbClr val="002060"/>
                </a:solidFill>
              </a:rPr>
              <a:t>, přístupových bodů/</a:t>
            </a:r>
            <a:r>
              <a:rPr lang="cs-CZ" sz="1300" b="1" dirty="0" err="1">
                <a:solidFill>
                  <a:srgbClr val="002060"/>
                </a:solidFill>
              </a:rPr>
              <a:t>access</a:t>
            </a:r>
            <a:r>
              <a:rPr lang="cs-CZ" sz="1300" b="1" dirty="0">
                <a:solidFill>
                  <a:srgbClr val="002060"/>
                </a:solidFill>
              </a:rPr>
              <a:t> pointů, rozvaděčů/racků: </a:t>
            </a:r>
          </a:p>
          <a:p>
            <a:pPr>
              <a:lnSpc>
                <a:spcPct val="90000"/>
              </a:lnSpc>
              <a:buNone/>
            </a:pPr>
            <a:endParaRPr lang="cs-CZ" sz="1300" b="1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Instalace síťových prvků do rozvaděčů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Instalace propojující kabeláže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Konfigurace </a:t>
            </a:r>
            <a:r>
              <a:rPr lang="cs-CZ" sz="1400" dirty="0" err="1" smtClean="0"/>
              <a:t>spravovatelných</a:t>
            </a:r>
            <a:r>
              <a:rPr lang="cs-CZ" sz="1400" dirty="0" smtClean="0"/>
              <a:t>/</a:t>
            </a:r>
            <a:r>
              <a:rPr lang="cs-CZ" sz="1400" dirty="0" err="1" smtClean="0"/>
              <a:t>managable</a:t>
            </a:r>
            <a:r>
              <a:rPr lang="cs-CZ" sz="1400" dirty="0" smtClean="0"/>
              <a:t> komponent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Kontrola funkčnosti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Provádění restartů nefunkčních částí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Vyřizování reklamací vadných prvků</a:t>
            </a:r>
          </a:p>
          <a:p>
            <a:pPr>
              <a:buFont typeface="Wingdings" pitchFamily="2" charset="2"/>
              <a:buChar char="Ø"/>
            </a:pPr>
            <a:endParaRPr lang="cs-CZ" sz="1400" b="1" dirty="0" smtClean="0"/>
          </a:p>
          <a:p>
            <a:pPr>
              <a:buFont typeface="Wingdings" pitchFamily="2" charset="2"/>
              <a:buChar char="Ø"/>
            </a:pPr>
            <a:endParaRPr lang="cs-CZ" sz="1400" dirty="0" smtClean="0"/>
          </a:p>
          <a:p>
            <a:endParaRPr lang="cs-CZ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88640"/>
            <a:ext cx="1224135" cy="364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34678"/>
            <a:ext cx="7931224" cy="706090"/>
          </a:xfrm>
        </p:spPr>
        <p:txBody>
          <a:bodyPr>
            <a:normAutofit fontScale="90000"/>
          </a:bodyPr>
          <a:lstStyle/>
          <a:p>
            <a:r>
              <a:rPr lang="cs-CZ" dirty="0"/>
              <a:t>Správa stanic a periferií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40000"/>
            <a:ext cx="7920880" cy="355699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cs-CZ" sz="1300" b="1" dirty="0">
                <a:solidFill>
                  <a:srgbClr val="002060"/>
                </a:solidFill>
              </a:rPr>
              <a:t>Do této kapitoly spadá:</a:t>
            </a:r>
          </a:p>
          <a:p>
            <a:pPr>
              <a:lnSpc>
                <a:spcPct val="90000"/>
              </a:lnSpc>
              <a:buNone/>
            </a:pPr>
            <a:endParaRPr lang="cs-CZ" sz="1500" dirty="0"/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Instalace počítačů, tenkých klientů, tiskáren, </a:t>
            </a:r>
            <a:r>
              <a:rPr lang="cs-CZ" sz="1400" dirty="0" err="1" smtClean="0"/>
              <a:t>print</a:t>
            </a:r>
            <a:r>
              <a:rPr lang="cs-CZ" sz="1400" dirty="0"/>
              <a:t> serverů, skenerů, </a:t>
            </a:r>
            <a:r>
              <a:rPr lang="cs-CZ" sz="1400" dirty="0" smtClean="0"/>
              <a:t>čteček čárového kódu, projektorů, zálohovacích jednotky apod.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Instalace a konfigurace operačních systémů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Instalace a konfigurace programového vybavení za pomocí našeho administrátorského systému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/>
              <a:t>Kontrola </a:t>
            </a:r>
            <a:r>
              <a:rPr lang="cs-CZ" sz="1400" dirty="0" smtClean="0"/>
              <a:t>funkčnosti naším dohledovým systémem</a:t>
            </a:r>
            <a:endParaRPr lang="cs-CZ" sz="1400" dirty="0"/>
          </a:p>
          <a:p>
            <a:pPr>
              <a:buFont typeface="Wingdings" pitchFamily="2" charset="2"/>
              <a:buChar char="Ø"/>
            </a:pPr>
            <a:r>
              <a:rPr lang="cs-CZ" sz="1400" dirty="0"/>
              <a:t>Provádění restartů nefunkčních částí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/>
              <a:t>Vyřizování reklamací vadných prvků</a:t>
            </a:r>
          </a:p>
          <a:p>
            <a:pPr>
              <a:buFont typeface="Wingdings" pitchFamily="2" charset="2"/>
              <a:buChar char="Ø"/>
            </a:pPr>
            <a:endParaRPr lang="cs-CZ" sz="1400" dirty="0" smtClean="0"/>
          </a:p>
          <a:p>
            <a:endParaRPr lang="cs-CZ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88640"/>
            <a:ext cx="1224135" cy="364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34678"/>
            <a:ext cx="7931224" cy="706090"/>
          </a:xfrm>
        </p:spPr>
        <p:txBody>
          <a:bodyPr>
            <a:normAutofit fontScale="90000"/>
          </a:bodyPr>
          <a:lstStyle/>
          <a:p>
            <a:r>
              <a:rPr lang="cs-CZ" dirty="0"/>
              <a:t>Příprava podnikových prezentací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40000"/>
            <a:ext cx="7920880" cy="355699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cs-CZ" sz="1300" b="1" dirty="0">
                <a:solidFill>
                  <a:srgbClr val="002060"/>
                </a:solidFill>
              </a:rPr>
              <a:t>Do této kapitoly spadá</a:t>
            </a:r>
            <a:r>
              <a:rPr lang="cs-CZ" sz="1300" b="1" dirty="0" smtClean="0">
                <a:solidFill>
                  <a:srgbClr val="002060"/>
                </a:solidFill>
              </a:rPr>
              <a:t>:</a:t>
            </a:r>
            <a:endParaRPr lang="cs-CZ" sz="1300" b="1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  <a:buNone/>
            </a:pPr>
            <a:endParaRPr lang="cs-CZ" sz="1300" b="1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Tvorba/úprava prezentací v MS PowerPointu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Automatická aktualizace určených údajů (Doba bezporuchového provozu stroje</a:t>
            </a:r>
            <a:r>
              <a:rPr lang="en-US" sz="1400" dirty="0"/>
              <a:t>)</a:t>
            </a:r>
            <a:endParaRPr lang="cs-CZ" sz="1400" dirty="0" smtClean="0"/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Konfigurace prezentačních počítačů pro střídavé spouštění prezentací a instruktážních filmů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Kontrola funkčnosti</a:t>
            </a:r>
          </a:p>
          <a:p>
            <a:pPr>
              <a:buFont typeface="Wingdings" pitchFamily="2" charset="2"/>
              <a:buChar char="Ø"/>
            </a:pPr>
            <a:endParaRPr lang="cs-CZ" sz="1400" b="1" dirty="0" smtClean="0"/>
          </a:p>
          <a:p>
            <a:pPr>
              <a:buFont typeface="Wingdings" pitchFamily="2" charset="2"/>
              <a:buChar char="Ø"/>
            </a:pPr>
            <a:endParaRPr lang="cs-CZ" sz="1400" dirty="0" smtClean="0"/>
          </a:p>
          <a:p>
            <a:endParaRPr lang="cs-CZ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88640"/>
            <a:ext cx="1224135" cy="364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34678"/>
            <a:ext cx="7931224" cy="70609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dirty="0"/>
              <a:t>Dohledový software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40000"/>
            <a:ext cx="7920880" cy="321313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cs-CZ" sz="1300" b="1" dirty="0">
                <a:solidFill>
                  <a:srgbClr val="002060"/>
                </a:solidFill>
              </a:rPr>
              <a:t>Dohledový software vyvinutý naší firmou umožňuje provádět následující činnosti:</a:t>
            </a:r>
          </a:p>
          <a:p>
            <a:pPr>
              <a:lnSpc>
                <a:spcPct val="90000"/>
              </a:lnSpc>
              <a:buNone/>
            </a:pPr>
            <a:endParaRPr lang="cs-CZ" sz="1300" b="1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Dohled nad všemi určenými prvky počítačové sítě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Kontrola fungování záloh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Udržování počtu záloh na přijatelné míře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Úklid starých/dočasných souborů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Zajištění jedinečnosti exportovaných souborů v případě, že exportující program používá stále stejné jméno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Kontrola správnosti dat v určených programech – případně náprava chyb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Kontrola docházkového systému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Kontrola funkčnosti zařízení, která jsou schopna komunikovat v počítačové síti</a:t>
            </a: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Kontrola stavu spínačů</a:t>
            </a:r>
          </a:p>
          <a:p>
            <a:pPr marL="0" indent="0">
              <a:buNone/>
            </a:pPr>
            <a:endParaRPr lang="cs-CZ" sz="1400" b="1" dirty="0" smtClean="0"/>
          </a:p>
          <a:p>
            <a:pPr>
              <a:buFont typeface="Wingdings" pitchFamily="2" charset="2"/>
              <a:buChar char="Ø"/>
            </a:pPr>
            <a:endParaRPr lang="cs-CZ" sz="1400" dirty="0" smtClean="0"/>
          </a:p>
          <a:p>
            <a:endParaRPr lang="cs-CZ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88640"/>
            <a:ext cx="1224135" cy="364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 descr=" CARETAKER Software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6667"/>
          <a:stretch/>
        </p:blipFill>
        <p:spPr>
          <a:xfrm>
            <a:off x="3023828" y="4590017"/>
            <a:ext cx="3096344" cy="200733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34678"/>
            <a:ext cx="7931224" cy="706090"/>
          </a:xfrm>
        </p:spPr>
        <p:txBody>
          <a:bodyPr>
            <a:normAutofit fontScale="90000"/>
          </a:bodyPr>
          <a:lstStyle/>
          <a:p>
            <a:r>
              <a:rPr lang="cs-CZ" dirty="0"/>
              <a:t>Příprava havarijních plánů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40000"/>
            <a:ext cx="7920880" cy="355699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cs-CZ" sz="1300" b="1" dirty="0">
                <a:solidFill>
                  <a:srgbClr val="002060"/>
                </a:solidFill>
              </a:rPr>
              <a:t>Pro zařízení, která jsou pro vaši firmu důležitá, vám nabízíme havarijní plány</a:t>
            </a:r>
            <a:r>
              <a:rPr lang="cs-CZ" sz="1300" b="1" dirty="0" smtClean="0">
                <a:solidFill>
                  <a:srgbClr val="002060"/>
                </a:solidFill>
              </a:rPr>
              <a:t>:</a:t>
            </a:r>
            <a:endParaRPr lang="cs-CZ" sz="1300" b="1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  <a:buNone/>
            </a:pPr>
            <a:endParaRPr lang="cs-CZ" sz="1300" b="1" dirty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cs-CZ" sz="1400" dirty="0" smtClean="0"/>
              <a:t>Nejdůležitějšími částmi počítačových sítí bývají zpravidla Servery. Pro zajištění jejich provozu je vhodné mít zajištěno: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1400" dirty="0" smtClean="0"/>
              <a:t>Podporu výrobce/</a:t>
            </a:r>
            <a:r>
              <a:rPr lang="cs-CZ" sz="1400" dirty="0" err="1" smtClean="0"/>
              <a:t>carepack</a:t>
            </a:r>
            <a:r>
              <a:rPr lang="cs-CZ" sz="1400" dirty="0" smtClean="0"/>
              <a:t>, zajišťující rychlou výměnu vadné komponenty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1400" dirty="0" smtClean="0"/>
              <a:t>Dokumentaci o funkci Serveru, jeho konfiguraci a nainstalovaném programovém vybavení: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sz="14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cs-CZ" sz="1400" dirty="0" smtClean="0"/>
              <a:t>Případně připravený náhradní stroj se shodnou funkcionalitou – měl by být automaticky aktualizován podle stroje hlavního, aby mohla být provedena jeho rychlá výměna</a:t>
            </a:r>
          </a:p>
          <a:p>
            <a:pPr>
              <a:buFont typeface="Wingdings" pitchFamily="2" charset="2"/>
              <a:buChar char="Ø"/>
            </a:pPr>
            <a:endParaRPr lang="cs-CZ" sz="1400" b="1" dirty="0" smtClean="0"/>
          </a:p>
          <a:p>
            <a:pPr>
              <a:buFont typeface="Wingdings" pitchFamily="2" charset="2"/>
              <a:buChar char="Ø"/>
            </a:pPr>
            <a:endParaRPr lang="cs-CZ" sz="1400" dirty="0" smtClean="0"/>
          </a:p>
          <a:p>
            <a:endParaRPr lang="cs-CZ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88640"/>
            <a:ext cx="1224135" cy="3645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E1EDCD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E1EDCD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E1EDCD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768</TotalTime>
  <Words>709</Words>
  <Application>Microsoft Office PowerPoint</Application>
  <PresentationFormat>Předvádění na obrazovce (4:3)</PresentationFormat>
  <Paragraphs>141</Paragraphs>
  <Slides>12</Slides>
  <Notes>12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Správa počítačových sítí</vt:lpstr>
      <vt:lpstr>Správa počítačových sítí</vt:lpstr>
      <vt:lpstr>Správa domény a serverů/Active directory</vt:lpstr>
      <vt:lpstr>Správa domény a serverů/Active directory</vt:lpstr>
      <vt:lpstr>Správa síťových prvků</vt:lpstr>
      <vt:lpstr>Správa stanic a periferií</vt:lpstr>
      <vt:lpstr>Příprava podnikových prezentací</vt:lpstr>
      <vt:lpstr>Dohledový software</vt:lpstr>
      <vt:lpstr>Příprava havarijních plánů</vt:lpstr>
      <vt:lpstr>Udržování znalostní databáze</vt:lpstr>
      <vt:lpstr>Podpora uživatelů</vt:lpstr>
      <vt:lpstr>Naše zásady při správě sítí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Všeobecné zásady při správě sítí</dc:title>
  <cp:lastModifiedBy> </cp:lastModifiedBy>
  <cp:revision>65</cp:revision>
  <dcterms:modified xsi:type="dcterms:W3CDTF">2014-07-11T12:29:53Z</dcterms:modified>
</cp:coreProperties>
</file>