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0" r:id="rId3"/>
    <p:sldId id="258" r:id="rId4"/>
    <p:sldId id="267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8" r:id="rId13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58" autoAdjust="0"/>
  </p:normalViewPr>
  <p:slideViewPr>
    <p:cSldViewPr>
      <p:cViewPr varScale="1">
        <p:scale>
          <a:sx n="81" d="100"/>
          <a:sy n="81" d="100"/>
        </p:scale>
        <p:origin x="-101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F9D13ED-78FC-4F28-9B74-805AC54CFCF1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4A83FCC-C9F3-450D-AE4F-8CC5F1E06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5279313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802F467-FF6B-4DA5-838E-F624E5B1AFF0}" type="datetimeFigureOut">
              <a:rPr lang="cs-CZ" smtClean="0"/>
              <a:pPr/>
              <a:t>10.3.2015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B3681B9-6F27-48C0-93AE-5D3719D20F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2051905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979D-9018-46DC-8E34-879953B8B352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FC74-FEBD-4007-8BDD-149E8A6D829E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78C42-50D1-467A-9AAC-5AD16F0A9FF4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5DBE-92F9-4FFD-81D5-AF9FD8893A60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C922-147A-4E50-87C0-3FBB23E97BB2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82E7-5DBB-44CB-B6FE-B5475C4861EE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E735-2318-429D-A6DB-9DC6FCAD63E3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1CDA-9D3A-41DF-9ACD-6D950C71FCAD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63D9-C60B-4290-B4FF-7FEB71C2A346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81C7-B07E-4FBB-A24B-A295B673D660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84C5-EF1F-4A59-BC20-F98C9FB1487E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B2318-3036-4D7C-AFCC-44DEAA3288F4}" type="datetime1">
              <a:rPr lang="cs-CZ" smtClean="0"/>
              <a:pPr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Správa počítačových sítí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</a:rPr>
              <a:t>Nabízíme vám jak kompletní správu vašich informačních technologií, tak zajištění provozu pouze určité vámi určené části. Jedná se především o následující činnosti</a:t>
            </a:r>
            <a:r>
              <a:rPr lang="cs-CZ" sz="14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Správa domény a serverů/</a:t>
            </a:r>
            <a:r>
              <a:rPr lang="cs-CZ" sz="1400" dirty="0" err="1" smtClean="0"/>
              <a:t>Active</a:t>
            </a:r>
            <a:r>
              <a:rPr lang="cs-CZ" sz="1400" dirty="0" smtClean="0"/>
              <a:t> </a:t>
            </a:r>
            <a:r>
              <a:rPr lang="cs-CZ" sz="1400" dirty="0" err="1" smtClean="0"/>
              <a:t>directory</a:t>
            </a:r>
            <a:endParaRPr lang="cs-CZ" sz="1400" dirty="0" smtClean="0"/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Správa přepínačů/</a:t>
            </a:r>
            <a:r>
              <a:rPr lang="cs-CZ" sz="1400" dirty="0" err="1" smtClean="0"/>
              <a:t>switchů</a:t>
            </a:r>
            <a:r>
              <a:rPr lang="cs-CZ" sz="1400" dirty="0" smtClean="0"/>
              <a:t>, směrovačů/</a:t>
            </a:r>
            <a:r>
              <a:rPr lang="cs-CZ" sz="1400" dirty="0" err="1" smtClean="0"/>
              <a:t>routerů</a:t>
            </a:r>
            <a:r>
              <a:rPr lang="cs-CZ" sz="1400" dirty="0" smtClean="0"/>
              <a:t>, přístupových bodů/</a:t>
            </a:r>
            <a:r>
              <a:rPr lang="cs-CZ" sz="1400" dirty="0" err="1" smtClean="0"/>
              <a:t>access</a:t>
            </a:r>
            <a:r>
              <a:rPr lang="cs-CZ" sz="1400" dirty="0" smtClean="0"/>
              <a:t> pointů, rozvaděčů/racků a dalších prvků (např. kabeláže)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Správa stanic a periferií: Počítače, tencí klienti, tiskárny, </a:t>
            </a:r>
            <a:r>
              <a:rPr lang="cs-CZ" sz="1400" dirty="0" err="1" smtClean="0"/>
              <a:t>print</a:t>
            </a:r>
            <a:r>
              <a:rPr lang="cs-CZ" sz="1400" dirty="0" smtClean="0"/>
              <a:t> servery, čtečky čárového kódu, projektory, zálohovací jednotky apod.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Příprava podnikových prezentací automaticky běžících na velkoplošných obrazovkách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Dohledový software vyvinutý naší firmou hlídá funkčnost prvků sítě, správnost určených dat a stav záloh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6" name="Obrázek 5" descr="imagesCAYAC2F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5210" y="5263088"/>
            <a:ext cx="1973580" cy="1478280"/>
          </a:xfrm>
          <a:prstGeom prst="rect">
            <a:avLst/>
          </a:prstGeom>
        </p:spPr>
      </p:pic>
      <p:pic>
        <p:nvPicPr>
          <p:cNvPr id="11" name="Obrázek 10" descr="aplus-logo-a-ramece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Udržování znalostní </a:t>
            </a:r>
            <a:r>
              <a:rPr lang="cs-CZ" b="1" dirty="0" smtClean="0"/>
              <a:t>databáze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1268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300" b="1" dirty="0">
                <a:solidFill>
                  <a:srgbClr val="002060"/>
                </a:solidFill>
              </a:rPr>
              <a:t>Pro udržování znalostní databáze používáme vlastní programové vybavení </a:t>
            </a:r>
            <a:r>
              <a:rPr lang="cs-CZ" sz="1300" b="1" dirty="0" err="1">
                <a:solidFill>
                  <a:srgbClr val="002060"/>
                </a:solidFill>
              </a:rPr>
              <a:t>Information</a:t>
            </a:r>
            <a:r>
              <a:rPr lang="cs-CZ" sz="1300" b="1" dirty="0">
                <a:solidFill>
                  <a:srgbClr val="002060"/>
                </a:solidFill>
              </a:rPr>
              <a:t> </a:t>
            </a:r>
            <a:r>
              <a:rPr lang="cs-CZ" sz="1300" b="1" dirty="0" err="1">
                <a:solidFill>
                  <a:srgbClr val="002060"/>
                </a:solidFill>
              </a:rPr>
              <a:t>Directory</a:t>
            </a:r>
            <a:r>
              <a:rPr lang="cs-CZ" sz="1300" b="1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cs-CZ" sz="13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Program spravuje tuto databázi, v níž je možno vyhledávat podle klíčových slov a rychle přecházet k příslušným řešením</a:t>
            </a:r>
          </a:p>
          <a:p>
            <a:endParaRPr lang="cs-CZ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64" y="2420889"/>
            <a:ext cx="6804248" cy="41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 descr="aplus-logo-a-ramece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Podpora </a:t>
            </a:r>
            <a:r>
              <a:rPr lang="cs-CZ" b="1" dirty="0" smtClean="0"/>
              <a:t>uživatelů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</a:rPr>
              <a:t>Do této kapitoly patří tyto činnosti:</a:t>
            </a:r>
          </a:p>
          <a:p>
            <a:endParaRPr lang="cs-CZ" sz="1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Vytváření nových uživatelských účtů v </a:t>
            </a:r>
            <a:r>
              <a:rPr lang="cs-CZ" sz="1400" dirty="0" err="1" smtClean="0"/>
              <a:t>Active</a:t>
            </a:r>
            <a:r>
              <a:rPr lang="cs-CZ" sz="1400" dirty="0" smtClean="0"/>
              <a:t> </a:t>
            </a:r>
            <a:r>
              <a:rPr lang="cs-CZ" sz="1400" dirty="0" err="1" smtClean="0"/>
              <a:t>Directory</a:t>
            </a:r>
            <a:r>
              <a:rPr lang="cs-CZ" sz="1400" dirty="0" smtClean="0"/>
              <a:t> a poštovních schránek na Exchange Serveru, popřípadě v dalších specializovaných programech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Seznámení nových uživatelů se způsobem využívání výpočetní techniky v dotčené síti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Konfigurace uživatelských profilů včetně programů a zařízení, které budou provozovat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Nastavování přístupových práv a přidělování kvót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Výpomoc se zálohováním uživatelských dat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Řešení problémů, na které uživatelé narazí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Blokace účtů uživatelů, kteří opustili firmu vlastníka sítě 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Archivace dat starých uživatelů</a:t>
            </a: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pPr>
              <a:buNone/>
            </a:pPr>
            <a:endParaRPr lang="cs-CZ" sz="1400" dirty="0"/>
          </a:p>
        </p:txBody>
      </p:sp>
      <p:pic>
        <p:nvPicPr>
          <p:cNvPr id="8" name="Obrázek 7" descr="aplus-logo-a-ramece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61064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Naše zásady při správě sítí</a:t>
            </a:r>
            <a:endParaRPr lang="cs-CZ" b="1" dirty="0"/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222412" y="1844824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1300" b="1" dirty="0">
                <a:solidFill>
                  <a:srgbClr val="002060"/>
                </a:solidFill>
              </a:rPr>
              <a:t>Za účelem eliminace rušivých vlivů při provozu počítačových sítí je vhodné dodržovat následující zásady: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2708920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Zařízení pravidelně restartovat nejlépe automaticky podle připraveného plánu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Pravidelně zálohovat a testovat funkčnost záloh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Monitorovat stav zařízení a programového vybavení tak, aby se o problému 	správce dozvěděl dříve, než uživatel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Vést přiměřenou dokumentaci, která velmi zrychluje řešení krizových situací</a:t>
            </a:r>
            <a:endParaRPr lang="cs-CZ" dirty="0"/>
          </a:p>
        </p:txBody>
      </p:sp>
      <p:pic>
        <p:nvPicPr>
          <p:cNvPr id="14" name="Obrázek 13" descr="aplus-logo-a-ramece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42310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Správa počítačových sítí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Příprava havarijních plánů/</a:t>
            </a:r>
            <a:r>
              <a:rPr lang="cs-CZ" sz="1400" dirty="0" err="1" smtClean="0"/>
              <a:t>Disaster</a:t>
            </a:r>
            <a:r>
              <a:rPr lang="cs-CZ" sz="1400" dirty="0" smtClean="0"/>
              <a:t> </a:t>
            </a:r>
            <a:r>
              <a:rPr lang="cs-CZ" sz="1400" dirty="0" err="1" smtClean="0"/>
              <a:t>Recovery</a:t>
            </a:r>
            <a:endParaRPr lang="cs-CZ" sz="1400" dirty="0" smtClean="0"/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Udržování znalostní databáze pro řešení problémů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Podpora uživatelů/</a:t>
            </a:r>
            <a:r>
              <a:rPr lang="cs-CZ" sz="1400" dirty="0" err="1" smtClean="0"/>
              <a:t>Users</a:t>
            </a:r>
            <a:r>
              <a:rPr lang="cs-CZ" sz="1400" dirty="0" smtClean="0"/>
              <a:t> support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Udržování dokumentace pro IT Audity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Vývoj řídících komponent měřících zařízení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Dodávky výpočetní techniky a nebo jednání s vašimi dodavateli IT – vyřizování reklamací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Veškerou dokumentaci jsme schopni udržovat v angličtině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6" name="Obrázek 5" descr="imagesCAYAC2F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5210" y="5263088"/>
            <a:ext cx="1973580" cy="1478280"/>
          </a:xfrm>
          <a:prstGeom prst="rect">
            <a:avLst/>
          </a:prstGeom>
        </p:spPr>
      </p:pic>
      <p:pic>
        <p:nvPicPr>
          <p:cNvPr id="10" name="Obrázek 9" descr="aplus-logo-a-ramece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Správa domény a serverů/</a:t>
            </a:r>
            <a:r>
              <a:rPr lang="cs-CZ" b="1" dirty="0" err="1" smtClean="0"/>
              <a:t>Active</a:t>
            </a:r>
            <a:r>
              <a:rPr lang="cs-CZ" b="1" dirty="0" smtClean="0"/>
              <a:t> </a:t>
            </a:r>
            <a:r>
              <a:rPr lang="cs-CZ" b="1" dirty="0" err="1" smtClean="0"/>
              <a:t>directory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7920880" cy="35569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cs-CZ" sz="1400" b="1" dirty="0">
                <a:solidFill>
                  <a:srgbClr val="002060"/>
                </a:solidFill>
              </a:rPr>
              <a:t>Do této kapitoly spadají následující činnosti:</a:t>
            </a:r>
          </a:p>
          <a:p>
            <a:pPr>
              <a:lnSpc>
                <a:spcPct val="90000"/>
              </a:lnSpc>
              <a:buNone/>
            </a:pPr>
            <a:endParaRPr lang="cs-CZ" sz="1400" dirty="0" smtClean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Řadič domény/</a:t>
            </a:r>
            <a:r>
              <a:rPr lang="cs-CZ" sz="1400" dirty="0" err="1" smtClean="0"/>
              <a:t>Active</a:t>
            </a:r>
            <a:r>
              <a:rPr lang="cs-CZ" sz="1400" dirty="0" smtClean="0"/>
              <a:t> </a:t>
            </a:r>
            <a:r>
              <a:rPr lang="cs-CZ" sz="1400" dirty="0" err="1" smtClean="0"/>
              <a:t>directory</a:t>
            </a:r>
            <a:r>
              <a:rPr lang="cs-CZ" sz="1400" dirty="0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seznamu serverů a počítačů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uživatelů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skupin zabezpečení a distribučních seznamů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err="1" smtClean="0"/>
              <a:t>File</a:t>
            </a:r>
            <a:r>
              <a:rPr lang="cs-CZ" sz="1400" dirty="0" smtClean="0"/>
              <a:t> Server: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adresářových struktur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přístupových práv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diskových kvót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Exchange Server: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poštovních schránek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DHCP Server: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Vymezení rozsahu přidělovaných IP adres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Odkazy na DNS Servery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DNS Server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Určení zásad směrování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Překlad adres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8" name="Obrázek 7" descr="aplus-logo-a-ramece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Správa domény a serverů/</a:t>
            </a:r>
            <a:r>
              <a:rPr lang="cs-CZ" b="1" dirty="0" err="1" smtClean="0"/>
              <a:t>Active</a:t>
            </a:r>
            <a:r>
              <a:rPr lang="cs-CZ" b="1" dirty="0" smtClean="0"/>
              <a:t> </a:t>
            </a:r>
            <a:r>
              <a:rPr lang="cs-CZ" b="1" dirty="0" err="1" smtClean="0"/>
              <a:t>directory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04256"/>
            <a:ext cx="7920880" cy="35569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SQL Server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Tvorba databází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Údržba uživatelských práv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Údržba dat/Zálohování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Správa síťových tiskáren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Instalace síťových tiskáren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Údržba uživatelských práv</a:t>
            </a:r>
          </a:p>
        </p:txBody>
      </p:sp>
      <p:pic>
        <p:nvPicPr>
          <p:cNvPr id="8" name="Obrázek 7" descr="aplus-logo-a-ramece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Správa síťových prvků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24210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300" b="1" dirty="0">
                <a:solidFill>
                  <a:srgbClr val="002060"/>
                </a:solidFill>
              </a:rPr>
              <a:t>Do této kapitoly spadá Instalace a správa přepínačů/</a:t>
            </a:r>
            <a:r>
              <a:rPr lang="cs-CZ" sz="1300" b="1" dirty="0" err="1">
                <a:solidFill>
                  <a:srgbClr val="002060"/>
                </a:solidFill>
              </a:rPr>
              <a:t>switchů</a:t>
            </a:r>
            <a:r>
              <a:rPr lang="cs-CZ" sz="1300" b="1" dirty="0">
                <a:solidFill>
                  <a:srgbClr val="002060"/>
                </a:solidFill>
              </a:rPr>
              <a:t>, směrovačů/</a:t>
            </a:r>
            <a:r>
              <a:rPr lang="cs-CZ" sz="1300" b="1" dirty="0" err="1">
                <a:solidFill>
                  <a:srgbClr val="002060"/>
                </a:solidFill>
              </a:rPr>
              <a:t>routerů</a:t>
            </a:r>
            <a:r>
              <a:rPr lang="cs-CZ" sz="1300" b="1" dirty="0">
                <a:solidFill>
                  <a:srgbClr val="002060"/>
                </a:solidFill>
              </a:rPr>
              <a:t>, přístupových bodů/</a:t>
            </a:r>
            <a:r>
              <a:rPr lang="cs-CZ" sz="1300" b="1" dirty="0" err="1">
                <a:solidFill>
                  <a:srgbClr val="002060"/>
                </a:solidFill>
              </a:rPr>
              <a:t>access</a:t>
            </a:r>
            <a:r>
              <a:rPr lang="cs-CZ" sz="1300" b="1" dirty="0">
                <a:solidFill>
                  <a:srgbClr val="002060"/>
                </a:solidFill>
              </a:rPr>
              <a:t> pointů, rozvaděčů/racků: </a:t>
            </a:r>
          </a:p>
          <a:p>
            <a:pPr>
              <a:lnSpc>
                <a:spcPct val="90000"/>
              </a:lnSpc>
              <a:buNone/>
            </a:pPr>
            <a:endParaRPr lang="cs-CZ" sz="13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Instalace síťových prvků do rozvaděčů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Instalace propojující kabeláže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Konfigurace </a:t>
            </a:r>
            <a:r>
              <a:rPr lang="cs-CZ" sz="1400" dirty="0" err="1" smtClean="0"/>
              <a:t>spravovatelných</a:t>
            </a:r>
            <a:r>
              <a:rPr lang="cs-CZ" sz="1400" dirty="0" smtClean="0"/>
              <a:t>/</a:t>
            </a:r>
            <a:r>
              <a:rPr lang="cs-CZ" sz="1400" dirty="0" err="1" smtClean="0"/>
              <a:t>managable</a:t>
            </a:r>
            <a:r>
              <a:rPr lang="cs-CZ" sz="1400" dirty="0" smtClean="0"/>
              <a:t> komponent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funkčnosti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Provádění restartů nefunkčních částí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Vyřizování reklamací vadných prvků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8" name="Obrázek 7" descr="aplus-logo-a-ramece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Správa stanic a periferií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300" b="1" dirty="0">
                <a:solidFill>
                  <a:srgbClr val="002060"/>
                </a:solidFill>
              </a:rPr>
              <a:t>Do této kapitoly spadá:</a:t>
            </a:r>
          </a:p>
          <a:p>
            <a:pPr>
              <a:lnSpc>
                <a:spcPct val="90000"/>
              </a:lnSpc>
              <a:buNone/>
            </a:pPr>
            <a:endParaRPr lang="cs-CZ" sz="1500" dirty="0"/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Instalace počítačů, tenkých klientů, tiskáren, </a:t>
            </a:r>
            <a:r>
              <a:rPr lang="cs-CZ" sz="1400" dirty="0" err="1" smtClean="0"/>
              <a:t>print</a:t>
            </a:r>
            <a:r>
              <a:rPr lang="cs-CZ" sz="1400" dirty="0"/>
              <a:t> serverů, skenerů, </a:t>
            </a:r>
            <a:r>
              <a:rPr lang="cs-CZ" sz="1400" dirty="0" smtClean="0"/>
              <a:t>čteček čárového kódu, projektorů, zálohovacích jednotky apod.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Instalace a konfigurace operačních systémů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Instalace a konfigurace programového vybavení za pomocí našeho administrátorského systému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/>
              <a:t>Kontrola </a:t>
            </a:r>
            <a:r>
              <a:rPr lang="cs-CZ" sz="1400" dirty="0" smtClean="0"/>
              <a:t>funkčnosti naším dohledovým systémem</a:t>
            </a:r>
            <a:endParaRPr lang="cs-CZ" sz="1400" dirty="0"/>
          </a:p>
          <a:p>
            <a:pPr>
              <a:buFont typeface="Wingdings" pitchFamily="2" charset="2"/>
              <a:buChar char="Ø"/>
            </a:pPr>
            <a:r>
              <a:rPr lang="cs-CZ" sz="1400" dirty="0"/>
              <a:t>Provádění restartů nefunkčních částí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/>
              <a:t>Vyřizování reklamací vadných prvků</a:t>
            </a:r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8" name="Obrázek 7" descr="aplus-logo-a-ramece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Příprava podnikových prezentací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300" b="1" dirty="0">
                <a:solidFill>
                  <a:srgbClr val="002060"/>
                </a:solidFill>
              </a:rPr>
              <a:t>Do této kapitoly spadá</a:t>
            </a:r>
            <a:r>
              <a:rPr lang="cs-CZ" sz="1300" b="1" dirty="0" smtClean="0">
                <a:solidFill>
                  <a:srgbClr val="002060"/>
                </a:solidFill>
              </a:rPr>
              <a:t>:</a:t>
            </a:r>
            <a:endParaRPr lang="cs-CZ" sz="1300" b="1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cs-CZ" sz="13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Tvorba/úprava prezentací v MS PowerPointu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Automatická aktualizace určených údajů (Doba bezporuchového provozu stroje</a:t>
            </a:r>
            <a:r>
              <a:rPr lang="en-US" sz="1400" dirty="0"/>
              <a:t>)</a:t>
            </a:r>
            <a:endParaRPr lang="cs-CZ" sz="1400" dirty="0" smtClean="0"/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Konfigurace prezentačních počítačů pro střídavé spouštění prezentací a instruktážních filmů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funkčnosti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8" name="Obrázek 7" descr="aplus-logo-a-ramece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 dirty="0"/>
              <a:t>Dohledový software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2131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300" b="1" dirty="0">
                <a:solidFill>
                  <a:srgbClr val="002060"/>
                </a:solidFill>
              </a:rPr>
              <a:t>Dohledový software vyvinutý naší firmou umožňuje provádět následující činnosti:</a:t>
            </a:r>
          </a:p>
          <a:p>
            <a:pPr>
              <a:lnSpc>
                <a:spcPct val="90000"/>
              </a:lnSpc>
              <a:buNone/>
            </a:pPr>
            <a:endParaRPr lang="cs-CZ" sz="13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Dohled nad všemi určenými prvky počítačové sítě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fungování záloh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Udržování počtu záloh na přijatelné míře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Úklid starých/dočasných souborů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Zajištění jedinečnosti exportovaných souborů v případě, že exportující program používá stále stejné jméno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správnosti dat v určených programech – případně náprava chyb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docházkového systému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funkčnosti zařízení, která jsou schopna komunikovat v počítačové síti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stavu spínačů</a:t>
            </a:r>
          </a:p>
          <a:p>
            <a:pPr marL="0" indent="0">
              <a:buNone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5" name="Obrázek 4" descr=" CARETAKER Softwa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6667"/>
          <a:stretch/>
        </p:blipFill>
        <p:spPr>
          <a:xfrm>
            <a:off x="3023828" y="4590017"/>
            <a:ext cx="3096344" cy="2007335"/>
          </a:xfrm>
          <a:prstGeom prst="rect">
            <a:avLst/>
          </a:prstGeom>
        </p:spPr>
      </p:pic>
      <p:pic>
        <p:nvPicPr>
          <p:cNvPr id="9" name="Obrázek 8" descr="aplus-logo-a-ramece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Příprava havarijních plánů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300" b="1" dirty="0">
                <a:solidFill>
                  <a:srgbClr val="002060"/>
                </a:solidFill>
              </a:rPr>
              <a:t>Pro zařízení, která jsou pro vaši firmu důležitá, vám nabízíme havarijní plány</a:t>
            </a:r>
            <a:r>
              <a:rPr lang="cs-CZ" sz="1300" b="1" dirty="0" smtClean="0">
                <a:solidFill>
                  <a:srgbClr val="002060"/>
                </a:solidFill>
              </a:rPr>
              <a:t>:</a:t>
            </a:r>
            <a:endParaRPr lang="cs-CZ" sz="1300" b="1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cs-CZ" sz="13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Nejdůležitějšími částmi počítačových sítí bývají zpravidla Servery. Pro zajištění jejich provozu je vhodné mít zajištěno: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Podporu výrobce/</a:t>
            </a:r>
            <a:r>
              <a:rPr lang="cs-CZ" sz="1400" dirty="0" err="1" smtClean="0"/>
              <a:t>carepack</a:t>
            </a:r>
            <a:r>
              <a:rPr lang="cs-CZ" sz="1400" dirty="0" smtClean="0"/>
              <a:t>, zajišťující rychlou výměnu vadné komponenty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Dokumentaci o funkci Serveru, jeho konfiguraci a nainstalovaném programovém vybavení: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1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Případně připravený náhradní stroj se shodnou funkcionalitou – měl by být automaticky aktualizován podle stroje hlavního, aby mohla být provedena jeho rychlá výměna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8" name="Obrázek 7" descr="aplus-logo-a-ramece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0698" y="260648"/>
            <a:ext cx="1710263" cy="4320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E1EDCD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E1EDCD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E1EDCD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709</Words>
  <Application>Microsoft Office PowerPoint</Application>
  <PresentationFormat>Předvádění na obrazovce (4:3)</PresentationFormat>
  <Paragraphs>141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Správa počítačových sítí</vt:lpstr>
      <vt:lpstr>Správa počítačových sítí</vt:lpstr>
      <vt:lpstr>Správa domény a serverů/Active directory</vt:lpstr>
      <vt:lpstr>Správa domény a serverů/Active directory</vt:lpstr>
      <vt:lpstr>Správa síťových prvků</vt:lpstr>
      <vt:lpstr>Správa stanic a periferií</vt:lpstr>
      <vt:lpstr>Příprava podnikových prezentací</vt:lpstr>
      <vt:lpstr>Dohledový software</vt:lpstr>
      <vt:lpstr>Příprava havarijních plánů</vt:lpstr>
      <vt:lpstr>Udržování znalostní databáze</vt:lpstr>
      <vt:lpstr>Podpora uživatelů</vt:lpstr>
      <vt:lpstr>Naše zásady při správě sítí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Všeobecné zásady při správě sítí</dc:title>
  <cp:lastModifiedBy> </cp:lastModifiedBy>
  <cp:revision>75</cp:revision>
  <dcterms:modified xsi:type="dcterms:W3CDTF">2015-03-10T12:17:11Z</dcterms:modified>
</cp:coreProperties>
</file>